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56" r:id="rId2"/>
    <p:sldId id="285" r:id="rId3"/>
    <p:sldId id="311" r:id="rId4"/>
    <p:sldId id="312" r:id="rId5"/>
    <p:sldId id="313" r:id="rId6"/>
    <p:sldId id="314" r:id="rId7"/>
    <p:sldId id="315" r:id="rId8"/>
    <p:sldId id="320" r:id="rId9"/>
    <p:sldId id="319" r:id="rId10"/>
    <p:sldId id="317" r:id="rId11"/>
    <p:sldId id="321" r:id="rId12"/>
    <p:sldId id="322" r:id="rId13"/>
    <p:sldId id="310" r:id="rId14"/>
  </p:sldIdLst>
  <p:sldSz cx="9144000" cy="5143500" type="screen16x9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95">
          <p15:clr>
            <a:srgbClr val="A4A3A4"/>
          </p15:clr>
        </p15:guide>
        <p15:guide id="3" pos="2880">
          <p15:clr>
            <a:srgbClr val="A4A3A4"/>
          </p15:clr>
        </p15:guide>
        <p15:guide id="4" pos="546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9400"/>
    <a:srgbClr val="A8E2F9"/>
    <a:srgbClr val="4C656E"/>
    <a:srgbClr val="8CDBF8"/>
    <a:srgbClr val="FFFFFF"/>
    <a:srgbClr val="4F81BD"/>
    <a:srgbClr val="00B0F0"/>
    <a:srgbClr val="2E538E"/>
    <a:srgbClr val="39527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85" autoAdjust="0"/>
    <p:restoredTop sz="94673" autoAdjust="0"/>
  </p:normalViewPr>
  <p:slideViewPr>
    <p:cSldViewPr>
      <p:cViewPr varScale="1">
        <p:scale>
          <a:sx n="108" d="100"/>
          <a:sy n="108" d="100"/>
        </p:scale>
        <p:origin x="662" y="77"/>
      </p:cViewPr>
      <p:guideLst>
        <p:guide orient="horz" pos="1620"/>
        <p:guide pos="295"/>
        <p:guide pos="2880"/>
        <p:guide pos="546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EE6F3589-7084-4811-B3F6-07942750D433}" type="datetimeFigureOut">
              <a:rPr lang="ru-RU"/>
              <a:pPr>
                <a:defRPr/>
              </a:pPr>
              <a:t>19.12.2021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noProof="0"/>
              <a:t>Образец текста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E8E0FC89-E87D-46B2-B90F-50BB9495E44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772742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8E0FC89-E87D-46B2-B90F-50BB9495E443}" type="slidenum">
              <a:rPr lang="ru-RU" smtClean="0"/>
              <a:pPr>
                <a:defRPr/>
              </a:pPr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0551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C50417D-AAA1-0240-AA4D-54DFEC7CD58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942" y="-92546"/>
            <a:ext cx="1472880" cy="1022923"/>
          </a:xfrm>
          <a:prstGeom prst="rect">
            <a:avLst/>
          </a:prstGeom>
        </p:spPr>
      </p:pic>
      <p:pic>
        <p:nvPicPr>
          <p:cNvPr id="12" name="Рисунок 11" descr="logo_bluered_en.png">
            <a:extLst>
              <a:ext uri="{FF2B5EF4-FFF2-40B4-BE49-F238E27FC236}">
                <a16:creationId xmlns:a16="http://schemas.microsoft.com/office/drawing/2014/main" id="{23AB957A-3569-CB48-B62A-F92D481621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 amt="73000"/>
          </a:blip>
          <a:srcRect r="27061" b="42260"/>
          <a:stretch/>
        </p:blipFill>
        <p:spPr>
          <a:xfrm>
            <a:off x="6695177" y="3204926"/>
            <a:ext cx="2448823" cy="1938574"/>
          </a:xfrm>
          <a:prstGeom prst="rect">
            <a:avLst/>
          </a:prstGeom>
        </p:spPr>
      </p:pic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40F84FD6-E1B7-9B4A-83CF-59D0E2E6516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76498" y="1613247"/>
            <a:ext cx="7639918" cy="1102519"/>
          </a:xfrm>
        </p:spPr>
        <p:txBody>
          <a:bodyPr/>
          <a:lstStyle>
            <a:lvl1pPr algn="l">
              <a:defRPr sz="3600" b="0" i="0">
                <a:solidFill>
                  <a:schemeClr val="accent1">
                    <a:lumMod val="50000"/>
                    <a:lumOff val="50000"/>
                  </a:schemeClr>
                </a:solidFill>
                <a:latin typeface="PT Root UI Medium" panose="020B0303020202020204" pitchFamily="34" charset="0"/>
                <a:ea typeface="PT Root UI Medium" panose="020B0303020202020204" pitchFamily="34" charset="0"/>
              </a:defRPr>
            </a:lvl1pPr>
          </a:lstStyle>
          <a:p>
            <a:r>
              <a:rPr lang="ru-RU" dirty="0"/>
              <a:t>Заголовок слайда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7DC7E0E-A98C-4643-B7F2-8BBFEF4C1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887913"/>
            <a:ext cx="1828800" cy="255587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ru-RU" dirty="0"/>
              <a:t>Проектная практика</a:t>
            </a:r>
          </a:p>
        </p:txBody>
      </p:sp>
    </p:spTree>
    <p:extLst>
      <p:ext uri="{BB962C8B-B14F-4D97-AF65-F5344CB8AC3E}">
        <p14:creationId xmlns:p14="http://schemas.microsoft.com/office/powerpoint/2010/main" val="1209898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676498" y="1613247"/>
            <a:ext cx="7639918" cy="1102519"/>
          </a:xfrm>
        </p:spPr>
        <p:txBody>
          <a:bodyPr/>
          <a:lstStyle>
            <a:lvl1pPr algn="l">
              <a:defRPr sz="3600" b="0" i="0">
                <a:solidFill>
                  <a:schemeClr val="accent1">
                    <a:lumMod val="50000"/>
                    <a:lumOff val="50000"/>
                  </a:schemeClr>
                </a:solidFill>
                <a:latin typeface="PT Root UI Medium" panose="020B0303020202020204" pitchFamily="34" charset="0"/>
                <a:ea typeface="PT Root UI Medium" panose="020B0303020202020204" pitchFamily="34" charset="0"/>
              </a:defRPr>
            </a:lvl1pPr>
          </a:lstStyle>
          <a:p>
            <a:r>
              <a:rPr lang="ru-RU" dirty="0"/>
              <a:t>Заголовок слайда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76498" y="3207290"/>
            <a:ext cx="3598168" cy="432048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tx1">
                    <a:tint val="75000"/>
                  </a:schemeClr>
                </a:solidFill>
                <a:latin typeface="PT Root UI" panose="020B0303020202020204" pitchFamily="34" charset="0"/>
                <a:ea typeface="PT Root UI" panose="020B0303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dirty="0"/>
              <a:t>Образец подзаголовка</a:t>
            </a:r>
          </a:p>
        </p:txBody>
      </p:sp>
      <p:pic>
        <p:nvPicPr>
          <p:cNvPr id="7" name="Рисунок 6" descr="logo_bluered_en.png">
            <a:extLst>
              <a:ext uri="{FF2B5EF4-FFF2-40B4-BE49-F238E27FC236}">
                <a16:creationId xmlns:a16="http://schemas.microsoft.com/office/drawing/2014/main" id="{5B145E4F-FF4F-0944-B669-AF359129EE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73000"/>
          </a:blip>
          <a:srcRect r="27061" b="42260"/>
          <a:stretch/>
        </p:blipFill>
        <p:spPr>
          <a:xfrm>
            <a:off x="6695177" y="3204926"/>
            <a:ext cx="2448823" cy="193857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A781881-3E85-AF4A-94B2-A433FA9E17B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942" y="-92546"/>
            <a:ext cx="1472880" cy="1022923"/>
          </a:xfrm>
          <a:prstGeom prst="rect">
            <a:avLst/>
          </a:prstGeom>
        </p:spPr>
      </p:pic>
      <p:sp>
        <p:nvSpPr>
          <p:cNvPr id="10" name="Нижний колонтитул 3">
            <a:extLst>
              <a:ext uri="{FF2B5EF4-FFF2-40B4-BE49-F238E27FC236}">
                <a16:creationId xmlns:a16="http://schemas.microsoft.com/office/drawing/2014/main" id="{B7DC7E0E-A98C-4643-B7F2-8BBFEF4C1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887913"/>
            <a:ext cx="1828800" cy="255587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ru-RU"/>
              <a:t>Проектная практика</a:t>
            </a:r>
            <a:endParaRPr lang="ru-RU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preserve="1" userDrawn="1">
  <p:cSld name="1_Blank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Рисунок 4">
            <a:extLst>
              <a:ext uri="{FF2B5EF4-FFF2-40B4-BE49-F238E27FC236}">
                <a16:creationId xmlns:a16="http://schemas.microsoft.com/office/drawing/2014/main" id="{819E7529-5536-2D41-95B2-4A670E17DC3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0" y="83720"/>
            <a:ext cx="550537" cy="263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79DF8C6-164F-E046-9678-9583D889875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0" y="76202"/>
            <a:ext cx="353090" cy="335308"/>
          </a:xfrm>
          <a:prstGeom prst="rect">
            <a:avLst/>
          </a:prstGeom>
        </p:spPr>
      </p:pic>
      <p:sp>
        <p:nvSpPr>
          <p:cNvPr id="10" name="Google Shape;186;p8">
            <a:extLst>
              <a:ext uri="{FF2B5EF4-FFF2-40B4-BE49-F238E27FC236}">
                <a16:creationId xmlns:a16="http://schemas.microsoft.com/office/drawing/2014/main" id="{2C5AD153-8E40-A144-98B2-71D2826D8B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2522" y="590550"/>
            <a:ext cx="3563678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0" i="0" kern="1200" dirty="0">
                <a:solidFill>
                  <a:schemeClr val="accent1">
                    <a:lumMod val="50000"/>
                    <a:lumOff val="50000"/>
                  </a:schemeClr>
                </a:solidFill>
                <a:latin typeface="PT Root UI" panose="020B0303020202020204" pitchFamily="34" charset="0"/>
                <a:ea typeface="PT Root UI" panose="020B0303020202020204" pitchFamily="34" charset="0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sp>
        <p:nvSpPr>
          <p:cNvPr id="11" name="Google Shape;115;p6">
            <a:extLst>
              <a:ext uri="{FF2B5EF4-FFF2-40B4-BE49-F238E27FC236}">
                <a16:creationId xmlns:a16="http://schemas.microsoft.com/office/drawing/2014/main" id="{BAABE0C5-8A97-5448-B6DC-8B52B05ACF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09134" y="1598662"/>
            <a:ext cx="3577066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114300" lvl="0" indent="0">
              <a:spcBef>
                <a:spcPts val="600"/>
              </a:spcBef>
              <a:spcAft>
                <a:spcPts val="0"/>
              </a:spcAft>
              <a:buSzPts val="1800"/>
              <a:buNone/>
              <a:defRPr sz="2000" b="0" i="0">
                <a:latin typeface="PT Root UI" panose="020B0303020202020204" pitchFamily="34" charset="0"/>
                <a:ea typeface="PT Root UI" panose="020B0303020202020204" pitchFamily="34" charset="0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 dirty="0"/>
          </a:p>
        </p:txBody>
      </p:sp>
      <p:sp>
        <p:nvSpPr>
          <p:cNvPr id="6" name="Google Shape;117;p6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7" name="Нижний колонтитул 3">
            <a:extLst>
              <a:ext uri="{FF2B5EF4-FFF2-40B4-BE49-F238E27FC236}">
                <a16:creationId xmlns:a16="http://schemas.microsoft.com/office/drawing/2014/main" id="{B7DC7E0E-A98C-4643-B7F2-8BBFEF4C1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887913"/>
            <a:ext cx="1828800" cy="255587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ru-RU"/>
              <a:t>Проектная практика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26321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8"/>
          <p:cNvSpPr txBox="1">
            <a:spLocks noGrp="1"/>
          </p:cNvSpPr>
          <p:nvPr>
            <p:ph type="title"/>
          </p:nvPr>
        </p:nvSpPr>
        <p:spPr>
          <a:xfrm>
            <a:off x="304800" y="586975"/>
            <a:ext cx="6477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0" i="0" kern="1200" dirty="0">
                <a:solidFill>
                  <a:schemeClr val="accent1">
                    <a:lumMod val="50000"/>
                    <a:lumOff val="50000"/>
                  </a:schemeClr>
                </a:solidFill>
                <a:latin typeface="PT Root UI" panose="020B0303020202020204" pitchFamily="34" charset="0"/>
                <a:ea typeface="PT Root UI" panose="020B0303020202020204" pitchFamily="34" charset="0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pic>
        <p:nvPicPr>
          <p:cNvPr id="40" name="Рисунок 39" descr="Рисунок 4">
            <a:extLst>
              <a:ext uri="{FF2B5EF4-FFF2-40B4-BE49-F238E27FC236}">
                <a16:creationId xmlns:a16="http://schemas.microsoft.com/office/drawing/2014/main" id="{B804DA76-709D-2D4C-9FB0-A9F549394F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0" y="83720"/>
            <a:ext cx="550537" cy="263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1" name="Рисунок 40">
            <a:extLst>
              <a:ext uri="{FF2B5EF4-FFF2-40B4-BE49-F238E27FC236}">
                <a16:creationId xmlns:a16="http://schemas.microsoft.com/office/drawing/2014/main" id="{BB4F1BA6-6C90-4840-B239-01FAF9638E3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0" y="76202"/>
            <a:ext cx="353090" cy="335308"/>
          </a:xfrm>
          <a:prstGeom prst="rect">
            <a:avLst/>
          </a:prstGeom>
        </p:spPr>
      </p:pic>
      <p:sp>
        <p:nvSpPr>
          <p:cNvPr id="6" name="Google Shape;117;p6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7" name="Нижний колонтитул 3">
            <a:extLst>
              <a:ext uri="{FF2B5EF4-FFF2-40B4-BE49-F238E27FC236}">
                <a16:creationId xmlns:a16="http://schemas.microsoft.com/office/drawing/2014/main" id="{B7DC7E0E-A98C-4643-B7F2-8BBFEF4C1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887913"/>
            <a:ext cx="1828800" cy="255587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ru-RU"/>
              <a:t>Проектная практика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47692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 + 2 columns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6"/>
          <p:cNvSpPr txBox="1">
            <a:spLocks noGrp="1"/>
          </p:cNvSpPr>
          <p:nvPr>
            <p:ph type="title"/>
          </p:nvPr>
        </p:nvSpPr>
        <p:spPr>
          <a:xfrm>
            <a:off x="457200" y="590550"/>
            <a:ext cx="6477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 b="0" i="0">
                <a:solidFill>
                  <a:schemeClr val="accent1">
                    <a:lumMod val="50000"/>
                    <a:lumOff val="50000"/>
                  </a:schemeClr>
                </a:solidFill>
                <a:latin typeface="PT Root UI" panose="020B0303020202020204" pitchFamily="34" charset="0"/>
                <a:ea typeface="PT Root UI" panose="020B0303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sp>
        <p:nvSpPr>
          <p:cNvPr id="115" name="Google Shape;115;p6"/>
          <p:cNvSpPr txBox="1">
            <a:spLocks noGrp="1"/>
          </p:cNvSpPr>
          <p:nvPr>
            <p:ph type="body" idx="1"/>
          </p:nvPr>
        </p:nvSpPr>
        <p:spPr>
          <a:xfrm>
            <a:off x="457200" y="1581150"/>
            <a:ext cx="3127248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 b="0" i="0">
                <a:latin typeface="PT Root UI" panose="020B0303020202020204" pitchFamily="34" charset="0"/>
                <a:ea typeface="PT Root UI" panose="020B0303020202020204" pitchFamily="34" charset="0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 dirty="0"/>
          </a:p>
        </p:txBody>
      </p:sp>
      <p:sp>
        <p:nvSpPr>
          <p:cNvPr id="116" name="Google Shape;116;p6"/>
          <p:cNvSpPr txBox="1">
            <a:spLocks noGrp="1"/>
          </p:cNvSpPr>
          <p:nvPr>
            <p:ph type="body" idx="2"/>
          </p:nvPr>
        </p:nvSpPr>
        <p:spPr>
          <a:xfrm>
            <a:off x="3810000" y="1581150"/>
            <a:ext cx="312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 b="0" i="0">
                <a:latin typeface="PT Root UI" panose="020B0303020202020204" pitchFamily="34" charset="0"/>
                <a:ea typeface="PT Root UI" panose="020B0303020202020204" pitchFamily="34" charset="0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 dirty="0"/>
          </a:p>
        </p:txBody>
      </p:sp>
      <p:pic>
        <p:nvPicPr>
          <p:cNvPr id="33" name="Рисунок 32" descr="Рисунок 4">
            <a:extLst>
              <a:ext uri="{FF2B5EF4-FFF2-40B4-BE49-F238E27FC236}">
                <a16:creationId xmlns:a16="http://schemas.microsoft.com/office/drawing/2014/main" id="{66036980-601E-BD42-9BA2-82401C6539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0" y="83720"/>
            <a:ext cx="550537" cy="263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E012351A-D020-9147-817A-460491F285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0" y="76202"/>
            <a:ext cx="353090" cy="335308"/>
          </a:xfrm>
          <a:prstGeom prst="rect">
            <a:avLst/>
          </a:prstGeom>
        </p:spPr>
      </p:pic>
      <p:sp>
        <p:nvSpPr>
          <p:cNvPr id="8" name="Google Shape;117;p6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9" name="Нижний колонтитул 3">
            <a:extLst>
              <a:ext uri="{FF2B5EF4-FFF2-40B4-BE49-F238E27FC236}">
                <a16:creationId xmlns:a16="http://schemas.microsoft.com/office/drawing/2014/main" id="{B7DC7E0E-A98C-4643-B7F2-8BBFEF4C1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887913"/>
            <a:ext cx="1828800" cy="255587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ru-RU"/>
              <a:t>Проектная практика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4181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 + 3 columns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7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6477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0" i="0" kern="1200">
                <a:solidFill>
                  <a:schemeClr val="accent1">
                    <a:lumMod val="50000"/>
                    <a:lumOff val="50000"/>
                  </a:schemeClr>
                </a:solidFill>
                <a:latin typeface="PT Root UI" panose="020B0303020202020204" pitchFamily="34" charset="0"/>
                <a:ea typeface="PT Root UI" panose="020B0303020202020204" pitchFamily="34" charset="0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sp>
        <p:nvSpPr>
          <p:cNvPr id="146" name="Google Shape;146;p7"/>
          <p:cNvSpPr txBox="1">
            <a:spLocks noGrp="1"/>
          </p:cNvSpPr>
          <p:nvPr>
            <p:ph type="body" idx="1"/>
          </p:nvPr>
        </p:nvSpPr>
        <p:spPr>
          <a:xfrm>
            <a:off x="457200" y="1573950"/>
            <a:ext cx="201168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 b="0" i="0">
                <a:latin typeface="PT Root UI" panose="020B0303020202020204" pitchFamily="34" charset="0"/>
                <a:ea typeface="PT Root UI" panose="020B0303020202020204" pitchFamily="34" charset="0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147" name="Google Shape;147;p7"/>
          <p:cNvSpPr txBox="1">
            <a:spLocks noGrp="1"/>
          </p:cNvSpPr>
          <p:nvPr>
            <p:ph type="body" idx="2"/>
          </p:nvPr>
        </p:nvSpPr>
        <p:spPr>
          <a:xfrm>
            <a:off x="2667000" y="1573950"/>
            <a:ext cx="201168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 b="0" i="0" kern="1200" dirty="0">
                <a:solidFill>
                  <a:schemeClr val="tx1"/>
                </a:solidFill>
                <a:latin typeface="PT Root UI" panose="020B0303020202020204" pitchFamily="34" charset="0"/>
                <a:ea typeface="PT Root UI" panose="020B0303020202020204" pitchFamily="34" charset="0"/>
                <a:cs typeface="+mn-cs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148" name="Google Shape;148;p7"/>
          <p:cNvSpPr txBox="1">
            <a:spLocks noGrp="1"/>
          </p:cNvSpPr>
          <p:nvPr>
            <p:ph type="body" idx="3"/>
          </p:nvPr>
        </p:nvSpPr>
        <p:spPr>
          <a:xfrm>
            <a:off x="4922520" y="1573950"/>
            <a:ext cx="201168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 b="0" i="0" kern="1200" dirty="0">
                <a:solidFill>
                  <a:schemeClr val="tx1"/>
                </a:solidFill>
                <a:latin typeface="PT Root UI" panose="020B0303020202020204" pitchFamily="34" charset="0"/>
                <a:ea typeface="PT Root UI" panose="020B0303020202020204" pitchFamily="34" charset="0"/>
                <a:cs typeface="+mn-cs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pic>
        <p:nvPicPr>
          <p:cNvPr id="45" name="Рисунок 44" descr="Рисунок 4">
            <a:extLst>
              <a:ext uri="{FF2B5EF4-FFF2-40B4-BE49-F238E27FC236}">
                <a16:creationId xmlns:a16="http://schemas.microsoft.com/office/drawing/2014/main" id="{825077FD-3DEF-054E-B7F1-8FFBFFBA5E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0" y="83720"/>
            <a:ext cx="550537" cy="263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6" name="Рисунок 45">
            <a:extLst>
              <a:ext uri="{FF2B5EF4-FFF2-40B4-BE49-F238E27FC236}">
                <a16:creationId xmlns:a16="http://schemas.microsoft.com/office/drawing/2014/main" id="{DC3845FF-FF76-4345-A4D9-64617B39186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0" y="76202"/>
            <a:ext cx="353090" cy="335308"/>
          </a:xfrm>
          <a:prstGeom prst="rect">
            <a:avLst/>
          </a:prstGeom>
        </p:spPr>
      </p:pic>
      <p:sp>
        <p:nvSpPr>
          <p:cNvPr id="9" name="Google Shape;117;p6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0" name="Нижний колонтитул 3">
            <a:extLst>
              <a:ext uri="{FF2B5EF4-FFF2-40B4-BE49-F238E27FC236}">
                <a16:creationId xmlns:a16="http://schemas.microsoft.com/office/drawing/2014/main" id="{B7DC7E0E-A98C-4643-B7F2-8BBFEF4C1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4887913"/>
            <a:ext cx="1828800" cy="255587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ru-RU"/>
              <a:t>Проектная практика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2520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Заголовок 1"/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dirty="0"/>
              <a:t>Образец заголовка</a:t>
            </a:r>
          </a:p>
        </p:txBody>
      </p:sp>
      <p:sp>
        <p:nvSpPr>
          <p:cNvPr id="1027" name="Текст 2"/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3898776" cy="339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877600" y="2173950"/>
            <a:ext cx="266400" cy="7956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b="0" i="0" smtClean="0">
                <a:solidFill>
                  <a:schemeClr val="bg1"/>
                </a:solidFill>
                <a:latin typeface="PT Root UI" panose="020B0303020202020204" pitchFamily="34" charset="0"/>
                <a:ea typeface="PT Root UI" panose="020B0303020202020204" pitchFamily="34" charset="0"/>
              </a:defRPr>
            </a:lvl1pPr>
          </a:lstStyle>
          <a:p>
            <a:pPr>
              <a:defRPr/>
            </a:pPr>
            <a:fld id="{C3B357BE-FA96-4FF6-BE52-8E48D2BD4275}" type="slidenum">
              <a:rPr lang="ru-RU" smtClean="0"/>
              <a:pPr>
                <a:defRPr/>
              </a:pPr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59" r:id="rId2"/>
    <p:sldLayoutId id="2147483671" r:id="rId3"/>
    <p:sldLayoutId id="2147483665" r:id="rId4"/>
    <p:sldLayoutId id="2147483663" r:id="rId5"/>
    <p:sldLayoutId id="2147483664" r:id="rId6"/>
  </p:sldLayoutIdLst>
  <p:hf hdr="0" dt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77D771-3C6D-9144-82BB-1F8B54FFD1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" y="2571750"/>
            <a:ext cx="7639918" cy="372616"/>
          </a:xfrm>
        </p:spPr>
        <p:txBody>
          <a:bodyPr/>
          <a:lstStyle/>
          <a:p>
            <a:r>
              <a:rPr lang="ru-RU" dirty="0"/>
              <a:t>РАЗРАБОТКА БИНАРНЫХ ЧАСОВ С ИНДИКАЦИЕЙ, ИМЕЮЩИХ СИНХРОНИЗАЦИЮ ВРЕМЕНИ ПО СЕТИ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F163EE6-F880-FF45-80C2-B43429B36A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4144963"/>
            <a:ext cx="6181502" cy="685800"/>
          </a:xfrm>
        </p:spPr>
        <p:txBody>
          <a:bodyPr/>
          <a:lstStyle/>
          <a:p>
            <a:r>
              <a:rPr lang="ru-RU" sz="1600" dirty="0"/>
              <a:t>Автор: Чернявский Андрей</a:t>
            </a:r>
          </a:p>
          <a:p>
            <a:r>
              <a:rPr lang="ru-RU" sz="1600" dirty="0"/>
              <a:t>Куратор: </a:t>
            </a:r>
            <a:r>
              <a:rPr lang="ru-RU" sz="1600" dirty="0" err="1"/>
              <a:t>Чмыхов</a:t>
            </a:r>
            <a:r>
              <a:rPr lang="ru-RU" sz="1600" dirty="0"/>
              <a:t> Михаил Александрович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ru-RU" dirty="0"/>
              <a:t>Проектная практика</a:t>
            </a:r>
          </a:p>
        </p:txBody>
      </p:sp>
    </p:spTree>
    <p:extLst>
      <p:ext uri="{BB962C8B-B14F-4D97-AF65-F5344CB8AC3E}">
        <p14:creationId xmlns:p14="http://schemas.microsoft.com/office/powerpoint/2010/main" val="25592124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3A8F48-79F8-4A10-A7ED-388CC7CBD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522" y="389738"/>
            <a:ext cx="6230678" cy="581812"/>
          </a:xfrm>
        </p:spPr>
        <p:txBody>
          <a:bodyPr/>
          <a:lstStyle/>
          <a:p>
            <a:pPr algn="l"/>
            <a:r>
              <a:rPr lang="ru-RU" dirty="0"/>
              <a:t>Алгоритм действий в программном коде проекта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FBB3343-F2FE-4A79-9686-9AFC75E2EC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 lang="en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6D834CF-C4D5-40B3-A9B4-91344CA8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ru-RU"/>
              <a:t>Проектная практика</a:t>
            </a:r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01369FFA-8259-419D-BD91-3255506C7D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 flipH="1">
            <a:off x="9753600" y="4887911"/>
            <a:ext cx="152400" cy="255585"/>
          </a:xfrm>
        </p:spPr>
        <p:txBody>
          <a:bodyPr/>
          <a:lstStyle/>
          <a:p>
            <a:endParaRPr lang="ru-RU" sz="1200" dirty="0"/>
          </a:p>
          <a:p>
            <a:endParaRPr lang="en-US" sz="1200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D694DA5B-7A01-4725-850F-EC8B6A9AE2F4}"/>
              </a:ext>
            </a:extLst>
          </p:cNvPr>
          <p:cNvSpPr/>
          <p:nvPr/>
        </p:nvSpPr>
        <p:spPr>
          <a:xfrm>
            <a:off x="444649" y="1135911"/>
            <a:ext cx="8229600" cy="3810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200" dirty="0">
                <a:latin typeface="PT Root UI Medium"/>
              </a:rPr>
              <a:t>Подключение необходимых библиотек (в частности, </a:t>
            </a:r>
            <a:r>
              <a:rPr lang="ru-RU" sz="1200" dirty="0" err="1">
                <a:latin typeface="PT Root UI Medium"/>
              </a:rPr>
              <a:t>iarduino_RTC.h</a:t>
            </a:r>
            <a:r>
              <a:rPr lang="ru-RU" sz="1200" dirty="0">
                <a:latin typeface="PT Root UI Medium"/>
              </a:rPr>
              <a:t> для управления часами).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592F435-C016-4F6E-A659-2BF60EDBE3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649" y="1751279"/>
            <a:ext cx="8254699" cy="408467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1A4A1C40-0CE8-428A-A452-BF2F1429EF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649" y="2375953"/>
            <a:ext cx="8254699" cy="408467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66F5FD66-F0F2-470B-83CF-AF17FAADD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649" y="3026072"/>
            <a:ext cx="8254699" cy="408467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BCD001FB-31E4-4D2F-A1AB-AAB08DCE2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649" y="3691730"/>
            <a:ext cx="8254699" cy="408467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34C13500-2B9C-4837-84C7-7A5AB9130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649" y="4442234"/>
            <a:ext cx="8254699" cy="408467"/>
          </a:xfrm>
          <a:prstGeom prst="rect">
            <a:avLst/>
          </a:prstGeom>
        </p:spPr>
      </p:pic>
      <p:sp>
        <p:nvSpPr>
          <p:cNvPr id="23" name="Стрелка: вниз 22">
            <a:extLst>
              <a:ext uri="{FF2B5EF4-FFF2-40B4-BE49-F238E27FC236}">
                <a16:creationId xmlns:a16="http://schemas.microsoft.com/office/drawing/2014/main" id="{AD74D0DF-B47F-4352-AE13-409407C3E996}"/>
              </a:ext>
            </a:extLst>
          </p:cNvPr>
          <p:cNvSpPr/>
          <p:nvPr/>
        </p:nvSpPr>
        <p:spPr>
          <a:xfrm>
            <a:off x="4038600" y="1516911"/>
            <a:ext cx="228600" cy="242355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E89F0D56-F7B7-4F9A-8847-572D0DEE1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4421" y="2133994"/>
            <a:ext cx="286537" cy="274344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E82DCB49-83E0-4094-A186-E7BCE7367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2758668"/>
            <a:ext cx="286537" cy="274344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DB0FD6BC-F16F-4865-A428-E88FD71BF9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3415726"/>
            <a:ext cx="286537" cy="274344"/>
          </a:xfrm>
          <a:prstGeom prst="rect">
            <a:avLst/>
          </a:prstGeom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6451C733-AA82-41B9-9229-52FE757AB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9865" y="4067992"/>
            <a:ext cx="286537" cy="408466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18D694C-E7D9-4B46-BA95-72530CC81C62}"/>
              </a:ext>
            </a:extLst>
          </p:cNvPr>
          <p:cNvSpPr txBox="1"/>
          <p:nvPr/>
        </p:nvSpPr>
        <p:spPr>
          <a:xfrm>
            <a:off x="1981200" y="1791785"/>
            <a:ext cx="495477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>
                <a:latin typeface="PT Root UI Medium"/>
              </a:rPr>
              <a:t>Инициализация выводов (</a:t>
            </a:r>
            <a:r>
              <a:rPr lang="ru-RU" sz="1200" dirty="0" err="1">
                <a:latin typeface="PT Root UI Medium"/>
              </a:rPr>
              <a:t>пинов</a:t>
            </a:r>
            <a:r>
              <a:rPr lang="ru-RU" sz="1200" dirty="0">
                <a:latin typeface="PT Root UI Medium"/>
              </a:rPr>
              <a:t>) платы десятью светодиодами.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F3C449C-29D7-499E-9DE7-B711AB61FABC}"/>
              </a:ext>
            </a:extLst>
          </p:cNvPr>
          <p:cNvSpPr txBox="1"/>
          <p:nvPr/>
        </p:nvSpPr>
        <p:spPr>
          <a:xfrm>
            <a:off x="1681570" y="2334651"/>
            <a:ext cx="57557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>
                <a:latin typeface="PT Root UI Medium"/>
              </a:rPr>
              <a:t>Определение системного времени и </a:t>
            </a:r>
            <a:r>
              <a:rPr lang="ru-RU" sz="1200" dirty="0" err="1">
                <a:latin typeface="PT Root UI Medium"/>
              </a:rPr>
              <a:t>парсинг</a:t>
            </a:r>
            <a:r>
              <a:rPr lang="ru-RU" sz="1200" dirty="0">
                <a:latin typeface="PT Root UI Medium"/>
              </a:rPr>
              <a:t> полученных данных в массив с целочисленными элементами.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ECE585A-AE5B-4997-B4B2-29D73C69CF65}"/>
              </a:ext>
            </a:extLst>
          </p:cNvPr>
          <p:cNvSpPr txBox="1"/>
          <p:nvPr/>
        </p:nvSpPr>
        <p:spPr>
          <a:xfrm>
            <a:off x="1524000" y="3081998"/>
            <a:ext cx="67056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>
                <a:latin typeface="PT Root UI Medium"/>
              </a:rPr>
              <a:t>Инициализация RTC-модуля, установка времени из целочисленного массива в модуль.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2CA056F-0359-4F5E-85B9-D07DABDA129F}"/>
              </a:ext>
            </a:extLst>
          </p:cNvPr>
          <p:cNvSpPr txBox="1"/>
          <p:nvPr/>
        </p:nvSpPr>
        <p:spPr>
          <a:xfrm>
            <a:off x="1143886" y="3735259"/>
            <a:ext cx="6629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>
                <a:latin typeface="PT Root UI Medium"/>
              </a:rPr>
              <a:t>Установка </a:t>
            </a:r>
            <a:r>
              <a:rPr lang="ru-RU" sz="1200" dirty="0" err="1">
                <a:latin typeface="PT Root UI Medium"/>
              </a:rPr>
              <a:t>пинов</a:t>
            </a:r>
            <a:r>
              <a:rPr lang="ru-RU" sz="1200" dirty="0">
                <a:latin typeface="PT Root UI Medium"/>
              </a:rPr>
              <a:t> по времени для светодиодов, отражающих количество часов и минут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0F103BC-1957-4CF7-8C3D-2DEC03E1DCF4}"/>
              </a:ext>
            </a:extLst>
          </p:cNvPr>
          <p:cNvSpPr txBox="1"/>
          <p:nvPr/>
        </p:nvSpPr>
        <p:spPr>
          <a:xfrm>
            <a:off x="2082063" y="4488876"/>
            <a:ext cx="495477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>
                <a:latin typeface="PT Root UI Medium"/>
              </a:rPr>
              <a:t>Обработка установки времени (часов и минут)</a:t>
            </a:r>
          </a:p>
        </p:txBody>
      </p:sp>
    </p:spTree>
    <p:extLst>
      <p:ext uri="{BB962C8B-B14F-4D97-AF65-F5344CB8AC3E}">
        <p14:creationId xmlns:p14="http://schemas.microsoft.com/office/powerpoint/2010/main" val="2760004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66FBA6-37F7-416B-BF11-47AD7C61B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32980"/>
            <a:ext cx="6687878" cy="914400"/>
          </a:xfrm>
        </p:spPr>
        <p:txBody>
          <a:bodyPr/>
          <a:lstStyle/>
          <a:p>
            <a:pPr algn="l"/>
            <a:r>
              <a:rPr lang="ru-RU" dirty="0"/>
              <a:t>Определение системного времени и </a:t>
            </a:r>
            <a:r>
              <a:rPr lang="ru-RU" dirty="0" err="1"/>
              <a:t>парсинг</a:t>
            </a:r>
            <a:r>
              <a:rPr lang="ru-RU" dirty="0"/>
              <a:t> данных в массив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1C45416-762B-43D8-B1F2-AEC256AB7D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endParaRPr lang="en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530A37-51C6-4BAD-9245-2567AF40D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ru-RU"/>
              <a:t>Проектная практика</a:t>
            </a:r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2AE78A1-AD8F-44F0-86BA-630900521014}"/>
              </a:ext>
            </a:extLst>
          </p:cNvPr>
          <p:cNvSpPr/>
          <p:nvPr/>
        </p:nvSpPr>
        <p:spPr>
          <a:xfrm>
            <a:off x="482600" y="1587260"/>
            <a:ext cx="7620000" cy="4572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200" dirty="0">
                <a:latin typeface="PT Root UI Medium"/>
              </a:rPr>
              <a:t>Определяем массив (</a:t>
            </a:r>
            <a:r>
              <a:rPr lang="ru-RU" sz="1200" dirty="0" err="1">
                <a:latin typeface="PT Root UI Medium"/>
              </a:rPr>
              <a:t>char</a:t>
            </a:r>
            <a:r>
              <a:rPr lang="ru-RU" sz="1200" dirty="0">
                <a:latin typeface="PT Root UI Medium"/>
              </a:rPr>
              <a:t>) всех вариантов текстового представления текущего месяца (это необходимо сделать, так как в отличие от дня и года, месяц представляется не его номером, а словом из трех букв, например </a:t>
            </a:r>
            <a:r>
              <a:rPr lang="ru-RU" sz="1200" dirty="0" err="1">
                <a:latin typeface="PT Root UI Medium"/>
              </a:rPr>
              <a:t>Jul</a:t>
            </a:r>
            <a:r>
              <a:rPr lang="ru-RU" sz="1200" dirty="0">
                <a:latin typeface="PT Root UI Medium"/>
              </a:rPr>
              <a:t> – июль).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8A0270E-ABC1-4AA5-BF25-2509D06C8DC0}"/>
              </a:ext>
            </a:extLst>
          </p:cNvPr>
          <p:cNvSpPr/>
          <p:nvPr/>
        </p:nvSpPr>
        <p:spPr>
          <a:xfrm>
            <a:off x="482600" y="2361029"/>
            <a:ext cx="7620000" cy="4572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200" dirty="0">
                <a:latin typeface="PT Root UI Medium"/>
              </a:rPr>
              <a:t>Получаем время компиляции скетча с помощью команды __TIME__ в формате SS:MM:HH, и записываем его в массив символов (</a:t>
            </a:r>
            <a:r>
              <a:rPr lang="ru-RU" sz="1200" dirty="0" err="1">
                <a:latin typeface="PT Root UI Medium"/>
              </a:rPr>
              <a:t>char</a:t>
            </a:r>
            <a:r>
              <a:rPr lang="ru-RU" sz="1200" dirty="0">
                <a:latin typeface="PT Root UI Medium"/>
              </a:rPr>
              <a:t>).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96A62DD5-59BD-4FCA-AB04-6DDF57B53AC0}"/>
              </a:ext>
            </a:extLst>
          </p:cNvPr>
          <p:cNvSpPr/>
          <p:nvPr/>
        </p:nvSpPr>
        <p:spPr>
          <a:xfrm>
            <a:off x="482600" y="3081611"/>
            <a:ext cx="7620000" cy="4572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200">
                <a:latin typeface="PT Root UI Medium"/>
              </a:rPr>
              <a:t>Получаем дату компиляции скетча с помощью команды __DATE__ MMM:DD:YYYY, и также записываем ее в массив символов (char).</a:t>
            </a:r>
            <a:endParaRPr lang="ru-RU" sz="1200" dirty="0">
              <a:latin typeface="PT Root UI Medium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5D37078-591E-450D-8C02-68A8A2959BA2}"/>
              </a:ext>
            </a:extLst>
          </p:cNvPr>
          <p:cNvSpPr/>
          <p:nvPr/>
        </p:nvSpPr>
        <p:spPr>
          <a:xfrm>
            <a:off x="482600" y="3881044"/>
            <a:ext cx="7620000" cy="44330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200" dirty="0">
                <a:latin typeface="PT Root UI Medium"/>
              </a:rPr>
              <a:t>Определяем массив из 6 элементов типа </a:t>
            </a:r>
            <a:r>
              <a:rPr lang="ru-RU" sz="1200" dirty="0" err="1">
                <a:latin typeface="PT Root UI Medium"/>
              </a:rPr>
              <a:t>int</a:t>
            </a:r>
            <a:r>
              <a:rPr lang="ru-RU" sz="1200" dirty="0">
                <a:latin typeface="PT Root UI Medium"/>
              </a:rPr>
              <a:t>, содержащий следующие значения: секунды, минуты, часы, день, месяц и год компиляции скетча</a:t>
            </a: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DF18FD16-A3EA-4985-B43A-F290308602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96600" y="4476750"/>
            <a:ext cx="1976866" cy="1859700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E5429A5-7238-46C0-BD5E-766089581D63}"/>
              </a:ext>
            </a:extLst>
          </p:cNvPr>
          <p:cNvSpPr/>
          <p:nvPr/>
        </p:nvSpPr>
        <p:spPr>
          <a:xfrm>
            <a:off x="457200" y="4629150"/>
            <a:ext cx="7620000" cy="304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200">
                <a:latin typeface="PT Root UI Medium"/>
              </a:rPr>
              <a:t>Заполняем массив</a:t>
            </a:r>
            <a:endParaRPr lang="ru-RU" sz="1200" dirty="0">
              <a:latin typeface="PT Root UI Medium"/>
            </a:endParaRPr>
          </a:p>
        </p:txBody>
      </p:sp>
      <p:sp>
        <p:nvSpPr>
          <p:cNvPr id="14" name="Стрелка: вниз 13">
            <a:extLst>
              <a:ext uri="{FF2B5EF4-FFF2-40B4-BE49-F238E27FC236}">
                <a16:creationId xmlns:a16="http://schemas.microsoft.com/office/drawing/2014/main" id="{15F360F0-0779-4235-9599-4FB068DAF80B}"/>
              </a:ext>
            </a:extLst>
          </p:cNvPr>
          <p:cNvSpPr/>
          <p:nvPr/>
        </p:nvSpPr>
        <p:spPr>
          <a:xfrm>
            <a:off x="4026078" y="2072533"/>
            <a:ext cx="228600" cy="304800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738F02B-0A8E-4140-BBFC-7E559C6D8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6062" y="2817918"/>
            <a:ext cx="286537" cy="270903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AC4AEB01-4769-4D2B-B403-62ED814C01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6063" y="3548456"/>
            <a:ext cx="286537" cy="335309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7825AC7D-CA4C-444C-B95E-AC617491D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9631" y="4324350"/>
            <a:ext cx="286537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4216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8445CA-80FA-41D5-9D4A-B41F4FBD8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95349"/>
            <a:ext cx="8364278" cy="640007"/>
          </a:xfrm>
        </p:spPr>
        <p:txBody>
          <a:bodyPr/>
          <a:lstStyle/>
          <a:p>
            <a:pPr algn="l"/>
            <a:r>
              <a:rPr lang="ru-RU" dirty="0"/>
              <a:t>Установка </a:t>
            </a:r>
            <a:r>
              <a:rPr lang="ru-RU" dirty="0" err="1"/>
              <a:t>пинов</a:t>
            </a:r>
            <a:r>
              <a:rPr lang="ru-RU" dirty="0"/>
              <a:t> по времени для светодиодов, отражающих количество часов и минут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91324CE-5CE6-4308-8CAA-E5F699DCDA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26581" y="1667472"/>
            <a:ext cx="8364278" cy="3086670"/>
          </a:xfrm>
        </p:spPr>
        <p:txBody>
          <a:bodyPr/>
          <a:lstStyle/>
          <a:p>
            <a:r>
              <a:rPr lang="ru-RU" sz="1200" dirty="0"/>
              <a:t>Алгоритм работы следующий</a:t>
            </a:r>
            <a:r>
              <a:rPr lang="en-US" sz="1200" dirty="0"/>
              <a:t>:</a:t>
            </a:r>
            <a:br>
              <a:rPr lang="ru-RU" sz="1200" dirty="0"/>
            </a:br>
            <a:br>
              <a:rPr lang="ru-RU" sz="1200" dirty="0"/>
            </a:br>
            <a:endParaRPr lang="ru-RU" sz="12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08E1E8F-1D3D-4079-A263-E7B6F36076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 lang="en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81CAAE6-925A-4705-8023-3DA25EAAB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ru-RU"/>
              <a:t>Проектная практика</a:t>
            </a:r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018A4DF-447E-4508-A705-70A02B7A88DB}"/>
              </a:ext>
            </a:extLst>
          </p:cNvPr>
          <p:cNvSpPr/>
          <p:nvPr/>
        </p:nvSpPr>
        <p:spPr>
          <a:xfrm>
            <a:off x="152400" y="2196827"/>
            <a:ext cx="7772400" cy="32369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200" dirty="0">
                <a:latin typeface="PT Root UI Medium"/>
              </a:rPr>
              <a:t>Создается цикл, количество итераций которого равно количеству светодиодов, отображающих часы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66401C7-0883-4FC9-B8C8-0AFEE7E5B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2956840"/>
            <a:ext cx="7772400" cy="103230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BB98693-38DD-4401-AC69-E97719DFA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4375910"/>
            <a:ext cx="7772400" cy="379888"/>
          </a:xfrm>
          <a:prstGeom prst="rect">
            <a:avLst/>
          </a:prstGeom>
        </p:spPr>
      </p:pic>
      <p:sp>
        <p:nvSpPr>
          <p:cNvPr id="9" name="Стрелка: вниз 8">
            <a:extLst>
              <a:ext uri="{FF2B5EF4-FFF2-40B4-BE49-F238E27FC236}">
                <a16:creationId xmlns:a16="http://schemas.microsoft.com/office/drawing/2014/main" id="{AD76953F-D914-4B36-AE1C-0AA4D7A0B0F2}"/>
              </a:ext>
            </a:extLst>
          </p:cNvPr>
          <p:cNvSpPr/>
          <p:nvPr/>
        </p:nvSpPr>
        <p:spPr>
          <a:xfrm>
            <a:off x="3721395" y="2537064"/>
            <a:ext cx="228600" cy="446774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Стрелка: вниз 9">
            <a:extLst>
              <a:ext uri="{FF2B5EF4-FFF2-40B4-BE49-F238E27FC236}">
                <a16:creationId xmlns:a16="http://schemas.microsoft.com/office/drawing/2014/main" id="{44958031-6898-49ED-AAF1-DC8929A7FCED}"/>
              </a:ext>
            </a:extLst>
          </p:cNvPr>
          <p:cNvSpPr/>
          <p:nvPr/>
        </p:nvSpPr>
        <p:spPr>
          <a:xfrm>
            <a:off x="3721395" y="3996022"/>
            <a:ext cx="228600" cy="379888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2995D3-4ED5-45B4-A5CE-02A98AD0E6E6}"/>
              </a:ext>
            </a:extLst>
          </p:cNvPr>
          <p:cNvSpPr txBox="1"/>
          <p:nvPr/>
        </p:nvSpPr>
        <p:spPr>
          <a:xfrm>
            <a:off x="190500" y="3073082"/>
            <a:ext cx="75438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>
                <a:latin typeface="PT Root UI Medium"/>
              </a:rPr>
              <a:t>В этом цикле на i-</a:t>
            </a:r>
            <a:r>
              <a:rPr lang="ru-RU" sz="1200" dirty="0" err="1">
                <a:latin typeface="PT Root UI Medium"/>
              </a:rPr>
              <a:t>ый</a:t>
            </a:r>
            <a:r>
              <a:rPr lang="ru-RU" sz="1200" dirty="0">
                <a:latin typeface="PT Root UI Medium"/>
              </a:rPr>
              <a:t> светодиод, который отображает количество часов, подаем HIGH, если в i-ом разряде в двоичной записи количества часов стоит единица, и LOW – если стоит ноль. Это осуществляется с помощью функции </a:t>
            </a:r>
            <a:r>
              <a:rPr lang="ru-RU" sz="1200" dirty="0" err="1">
                <a:latin typeface="PT Root UI Medium"/>
              </a:rPr>
              <a:t>bitRead</a:t>
            </a:r>
            <a:r>
              <a:rPr lang="ru-RU" sz="1200" dirty="0">
                <a:latin typeface="PT Root UI Medium"/>
              </a:rPr>
              <a:t>(), принимающей первым параметром количество часов, а вторым – номер разряда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506F0B-2737-4081-9F00-A58FF6EC5122}"/>
              </a:ext>
            </a:extLst>
          </p:cNvPr>
          <p:cNvSpPr txBox="1"/>
          <p:nvPr/>
        </p:nvSpPr>
        <p:spPr>
          <a:xfrm>
            <a:off x="457200" y="4407635"/>
            <a:ext cx="71628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/>
              <a:t>Аналогичную операцию проводим для светодиодов, отображающих количество минут</a:t>
            </a:r>
          </a:p>
        </p:txBody>
      </p:sp>
    </p:spTree>
    <p:extLst>
      <p:ext uri="{BB962C8B-B14F-4D97-AF65-F5344CB8AC3E}">
        <p14:creationId xmlns:p14="http://schemas.microsoft.com/office/powerpoint/2010/main" val="2632861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A84D029-AA1F-6049-AE4F-0EFFD3BAD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0"/>
            <a:ext cx="7620000" cy="727200"/>
          </a:xfrm>
        </p:spPr>
        <p:txBody>
          <a:bodyPr/>
          <a:lstStyle/>
          <a:p>
            <a:pPr algn="l"/>
            <a:r>
              <a:rPr lang="ru-RU" b="1" dirty="0"/>
              <a:t>Выводы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9198A42-4B36-4045-A513-B57DB33203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 lang="en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ru-RU"/>
              <a:t>Проектная практика</a:t>
            </a:r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-76200" y="727200"/>
            <a:ext cx="8382000" cy="386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ru-RU" sz="1200" dirty="0">
                <a:solidFill>
                  <a:schemeClr val="accent1">
                    <a:lumMod val="50000"/>
                    <a:lumOff val="50000"/>
                  </a:schemeClr>
                </a:solidFill>
                <a:latin typeface="PT Root UI" panose="020B0303020202020204" pitchFamily="34" charset="-52"/>
                <a:ea typeface="PT Root UI" panose="020B0303020202020204" pitchFamily="34" charset="-52"/>
              </a:rPr>
              <a:t>В результате проведенной работы:</a:t>
            </a:r>
          </a:p>
          <a:p>
            <a:pPr marL="171450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</a:rPr>
              <a:t>созданы часы на платформе </a:t>
            </a:r>
            <a:r>
              <a:rPr lang="en-US" sz="1200" dirty="0">
                <a:latin typeface="PT Root UI" panose="020B0303020202020204" pitchFamily="34" charset="-52"/>
                <a:ea typeface="PT Root UI" panose="020B0303020202020204" pitchFamily="34" charset="-52"/>
              </a:rPr>
              <a:t>Arduino;</a:t>
            </a:r>
            <a:endParaRPr lang="ru-RU" sz="1200" dirty="0">
              <a:latin typeface="PT Root UI" panose="020B0303020202020204" pitchFamily="34" charset="-52"/>
              <a:ea typeface="PT Root UI" panose="020B0303020202020204" pitchFamily="34" charset="-52"/>
            </a:endParaRPr>
          </a:p>
          <a:p>
            <a:pPr marL="171450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</a:rPr>
              <a:t>подготовлена сравнительная характеристика плат </a:t>
            </a:r>
            <a:r>
              <a:rPr lang="en-US" sz="1200" dirty="0"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Arduino Uno </a:t>
            </a: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и </a:t>
            </a:r>
            <a:r>
              <a:rPr lang="en-US" sz="1200" dirty="0"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Arduino Nano</a:t>
            </a: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. Выяснено, что лучше подходит для использования в проекте </a:t>
            </a:r>
            <a:r>
              <a:rPr lang="en-US" sz="1200" dirty="0"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Arduino Nano</a:t>
            </a:r>
            <a:r>
              <a:rPr lang="en-US" sz="1200" dirty="0">
                <a:latin typeface="PT Root UI" panose="020B0303020202020204" pitchFamily="34" charset="-52"/>
                <a:ea typeface="PT Root UI" panose="020B0303020202020204" pitchFamily="34" charset="-52"/>
              </a:rPr>
              <a:t>;</a:t>
            </a:r>
          </a:p>
          <a:p>
            <a:pPr marL="171450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</a:rPr>
              <a:t>определены остальные компоненты (светодиоды, резисторы, кнопки, макетная плата и </a:t>
            </a:r>
            <a:r>
              <a:rPr lang="en-US" sz="1200" dirty="0">
                <a:latin typeface="PT Root UI" panose="020B0303020202020204" pitchFamily="34" charset="-52"/>
                <a:ea typeface="PT Root UI" panose="020B0303020202020204" pitchFamily="34" charset="-52"/>
              </a:rPr>
              <a:t>RTC) </a:t>
            </a: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</a:rPr>
              <a:t>для создания часов;</a:t>
            </a:r>
          </a:p>
          <a:p>
            <a:pPr marL="171450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PT Root UI" panose="020B0303020202020204" pitchFamily="34" charset="-52"/>
                <a:ea typeface="PT Root UI" panose="020B0303020202020204" pitchFamily="34" charset="-52"/>
              </a:rPr>
              <a:t>c</a:t>
            </a:r>
            <a:r>
              <a:rPr lang="ru-RU" sz="1200" dirty="0" err="1">
                <a:latin typeface="PT Root UI" panose="020B0303020202020204" pitchFamily="34" charset="-52"/>
                <a:ea typeface="PT Root UI" panose="020B0303020202020204" pitchFamily="34" charset="-52"/>
              </a:rPr>
              <a:t>оздана</a:t>
            </a: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</a:rPr>
              <a:t> принципиальная схема с использованием ПО </a:t>
            </a:r>
            <a:r>
              <a:rPr lang="en-US" sz="1200" dirty="0" err="1">
                <a:latin typeface="PT Root UI" panose="020B0303020202020204" pitchFamily="34" charset="-52"/>
                <a:ea typeface="PT Root UI" panose="020B0303020202020204" pitchFamily="34" charset="-52"/>
              </a:rPr>
              <a:t>Tinkercad</a:t>
            </a:r>
            <a:endParaRPr lang="ru-RU" sz="1200" dirty="0">
              <a:latin typeface="PT Root UI" panose="020B0303020202020204" pitchFamily="34" charset="-52"/>
              <a:ea typeface="PT Root UI" panose="020B0303020202020204" pitchFamily="34" charset="-52"/>
            </a:endParaRPr>
          </a:p>
          <a:p>
            <a:pPr marL="171450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</a:rPr>
              <a:t>отработана программная часть:</a:t>
            </a:r>
          </a:p>
          <a:p>
            <a:pPr marL="628650" lvl="1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</a:rPr>
              <a:t>получение данных с часов реального времени </a:t>
            </a:r>
            <a:r>
              <a:rPr lang="en-US" sz="1200" dirty="0">
                <a:latin typeface="PT Root UI" panose="020B0303020202020204" pitchFamily="34" charset="-52"/>
                <a:ea typeface="PT Root UI" panose="020B0303020202020204" pitchFamily="34" charset="-52"/>
              </a:rPr>
              <a:t>RTC;</a:t>
            </a:r>
            <a:endParaRPr lang="ru-RU" sz="1200" dirty="0">
              <a:latin typeface="PT Root UI" panose="020B0303020202020204" pitchFamily="34" charset="-52"/>
              <a:ea typeface="PT Root UI" panose="020B0303020202020204" pitchFamily="34" charset="-52"/>
            </a:endParaRPr>
          </a:p>
          <a:p>
            <a:pPr marL="628650" lvl="1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</a:rPr>
              <a:t> преобразование данных с модуля </a:t>
            </a:r>
            <a:r>
              <a:rPr lang="en-US" sz="1200" dirty="0">
                <a:latin typeface="PT Root UI" panose="020B0303020202020204" pitchFamily="34" charset="-52"/>
                <a:ea typeface="PT Root UI" panose="020B0303020202020204" pitchFamily="34" charset="-52"/>
              </a:rPr>
              <a:t>RTC </a:t>
            </a: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</a:rPr>
              <a:t>в удобный для индикации формат;</a:t>
            </a:r>
          </a:p>
          <a:p>
            <a:pPr marL="628650" lvl="1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</a:rPr>
              <a:t>управление работой светодиодов для бинарной индикации времени;</a:t>
            </a:r>
            <a:endParaRPr lang="en-US" sz="1200" dirty="0">
              <a:latin typeface="PT Root UI" panose="020B0303020202020204" pitchFamily="34" charset="-52"/>
              <a:ea typeface="PT Root UI" panose="020B0303020202020204" pitchFamily="34" charset="-52"/>
            </a:endParaRPr>
          </a:p>
          <a:p>
            <a:pPr marL="628650" lvl="1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</a:rPr>
              <a:t>сделана возможной установка времени с помощью двух кнопок </a:t>
            </a:r>
            <a:endParaRPr lang="en-US" sz="1200" dirty="0">
              <a:latin typeface="PT Root UI" panose="020B0303020202020204" pitchFamily="34" charset="-52"/>
              <a:ea typeface="PT Root UI" panose="020B0303020202020204" pitchFamily="34" charset="-52"/>
            </a:endParaRPr>
          </a:p>
          <a:p>
            <a:pPr marL="628650" lvl="1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ru-RU" sz="1200" dirty="0">
              <a:latin typeface="PT Root UI" panose="020B0303020202020204" pitchFamily="34" charset="-52"/>
              <a:ea typeface="PT Root UI" panose="020B0303020202020204" pitchFamily="34" charset="-52"/>
            </a:endParaRPr>
          </a:p>
          <a:p>
            <a:pPr marL="171450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</a:rPr>
              <a:t>Создан видеоролик</a:t>
            </a:r>
            <a:r>
              <a:rPr lang="en-US" sz="1200" dirty="0">
                <a:latin typeface="PT Root UI" panose="020B0303020202020204" pitchFamily="34" charset="-52"/>
                <a:ea typeface="PT Root UI" panose="020B0303020202020204" pitchFamily="34" charset="-52"/>
              </a:rPr>
              <a:t>, </a:t>
            </a: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</a:rPr>
              <a:t>демонстрирующий работу часов с 6-59 до 7-00, на котором зафиксирована смена разрядов часов и минут</a:t>
            </a:r>
          </a:p>
          <a:p>
            <a:pPr marL="171450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</a:rPr>
              <a:t>Создан видеоролик, на котором демонстрируется установка времени (часов и минут) с помощью кнопок с 9-39 до 6-19</a:t>
            </a:r>
          </a:p>
        </p:txBody>
      </p:sp>
    </p:spTree>
    <p:extLst>
      <p:ext uri="{BB962C8B-B14F-4D97-AF65-F5344CB8AC3E}">
        <p14:creationId xmlns:p14="http://schemas.microsoft.com/office/powerpoint/2010/main" val="1541093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A84D029-AA1F-6049-AE4F-0EFFD3BAD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661" y="0"/>
            <a:ext cx="7602278" cy="857400"/>
          </a:xfrm>
        </p:spPr>
        <p:txBody>
          <a:bodyPr/>
          <a:lstStyle/>
          <a:p>
            <a:pPr algn="l"/>
            <a:r>
              <a:rPr lang="ru-RU" b="1" dirty="0"/>
              <a:t>Цели и задачи проекта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9198A42-4B36-4045-A513-B57DB33203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 lang="en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ru-RU"/>
              <a:t>Проектная практика</a:t>
            </a:r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685800" y="971550"/>
            <a:ext cx="7467600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1200"/>
              </a:spcBef>
              <a:spcAft>
                <a:spcPts val="600"/>
              </a:spcAft>
            </a:pPr>
            <a:r>
              <a:rPr lang="ru-RU" sz="2400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Цель проекта</a:t>
            </a:r>
          </a:p>
          <a:p>
            <a:pPr marL="0" lvl="1" algn="just">
              <a:spcBef>
                <a:spcPts val="600"/>
              </a:spcBef>
            </a:pP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Создать часы на платформе </a:t>
            </a:r>
            <a:r>
              <a:rPr lang="en-US" sz="1200" dirty="0"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Arduino </a:t>
            </a: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с бинарной индикацией.</a:t>
            </a:r>
            <a:r>
              <a:rPr lang="ru-RU" sz="1200" b="1" dirty="0">
                <a:latin typeface="PT Root UI" panose="020B0303020202020204" pitchFamily="34" charset="-52"/>
                <a:ea typeface="PT Root UI" panose="020B0303020202020204" pitchFamily="34" charset="-52"/>
              </a:rPr>
              <a:t> 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762000" y="2038350"/>
            <a:ext cx="7315200" cy="3262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Aft>
                <a:spcPts val="1200"/>
              </a:spcAft>
            </a:pPr>
            <a:r>
              <a:rPr lang="ru-RU" sz="2400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Задачи проекта</a:t>
            </a:r>
          </a:p>
          <a:p>
            <a:pPr>
              <a:spcAft>
                <a:spcPts val="1200"/>
              </a:spcAft>
            </a:pP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Для достижения цели проекта ставим следующие задачи:</a:t>
            </a:r>
          </a:p>
          <a:p>
            <a:pPr marL="171450" lvl="0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Подготовить сравнительную характеристику плат </a:t>
            </a:r>
            <a:r>
              <a:rPr lang="en-US" sz="1200" dirty="0"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Arduino Uno </a:t>
            </a: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и </a:t>
            </a:r>
            <a:r>
              <a:rPr lang="en-US" sz="1200" dirty="0"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Arduino Nano</a:t>
            </a: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 и выяснить, какая из них лучше подходит для использования в проекте;</a:t>
            </a:r>
          </a:p>
          <a:p>
            <a:pPr marL="171450" lvl="0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Определить остальные компоненты, с использованием которых можно реализовать часы с синхронизацией;</a:t>
            </a:r>
          </a:p>
          <a:p>
            <a:pPr marL="171450" lvl="0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Составить принципиальную схему и собрать часы;</a:t>
            </a:r>
          </a:p>
          <a:p>
            <a:pPr marL="171450" lvl="0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Разработать программный код для работы модуля </a:t>
            </a:r>
            <a:r>
              <a:rPr lang="en-US" sz="1200" dirty="0"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Arduino</a:t>
            </a:r>
            <a:endParaRPr lang="ru-RU" sz="1200" dirty="0">
              <a:latin typeface="PT Root UI" panose="020B0303020202020204" pitchFamily="34" charset="-52"/>
              <a:ea typeface="PT Root UI" panose="020B0303020202020204" pitchFamily="34" charset="-52"/>
              <a:cs typeface="Times New Roman" panose="02020603050405020304" pitchFamily="18" charset="0"/>
            </a:endParaRPr>
          </a:p>
          <a:p>
            <a:pPr marL="171450" lvl="0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Сделать возможным установку времени на часах и выбрать способ реализации – с помощью кнопок или через </a:t>
            </a:r>
            <a:r>
              <a:rPr lang="en-US" sz="1200" dirty="0"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COM-</a:t>
            </a: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порт</a:t>
            </a:r>
          </a:p>
          <a:p>
            <a:pPr marL="171450" lvl="0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ru-RU" sz="1200" dirty="0">
              <a:latin typeface="PT Root UI" panose="020B0303020202020204" pitchFamily="34" charset="-52"/>
              <a:ea typeface="PT Root UI" panose="020B0303020202020204" pitchFamily="34" charset="-52"/>
              <a:cs typeface="Times New Roman" panose="02020603050405020304" pitchFamily="18" charset="0"/>
            </a:endParaRPr>
          </a:p>
          <a:p>
            <a:pPr marL="171450" lvl="0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ru-RU" sz="1200" dirty="0">
              <a:latin typeface="PT Root UI" panose="020B0303020202020204" pitchFamily="34" charset="-52"/>
              <a:ea typeface="PT Root UI" panose="020B0303020202020204" pitchFamily="34" charset="-5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6294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F2E2E7-B852-4532-B556-225392619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522" y="209550"/>
            <a:ext cx="8485478" cy="727200"/>
          </a:xfrm>
        </p:spPr>
        <p:txBody>
          <a:bodyPr/>
          <a:lstStyle/>
          <a:p>
            <a:pPr algn="l"/>
            <a:r>
              <a:rPr lang="ru-RU" dirty="0"/>
              <a:t>Сравнительная характеристика плат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58E67CF-CB60-4028-BBAF-B5B1271304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523" y="936749"/>
            <a:ext cx="6002077" cy="2604925"/>
          </a:xfrm>
        </p:spPr>
        <p:txBody>
          <a:bodyPr/>
          <a:lstStyle/>
          <a:p>
            <a:r>
              <a:rPr lang="en-US" sz="1200" dirty="0"/>
              <a:t>Arduino Uno </a:t>
            </a:r>
            <a:r>
              <a:rPr lang="ru-RU" sz="1200" dirty="0"/>
              <a:t>и </a:t>
            </a:r>
            <a:r>
              <a:rPr lang="en-US" sz="1200" dirty="0"/>
              <a:t>Arduino Nano </a:t>
            </a:r>
            <a:r>
              <a:rPr lang="ru-RU" sz="1200" dirty="0"/>
              <a:t>имеют 20 выводов общего назначения (14 цифровых + 6 аналоговых) – у обеих плат достаточно выводов для использования в нашем проекте, так как всего планируется использовать 14 выводов – 10 для светодиодов, 2 для кнопок и 2 для часов </a:t>
            </a:r>
            <a:r>
              <a:rPr lang="en-US" sz="1200" dirty="0"/>
              <a:t>RTC. </a:t>
            </a:r>
            <a:endParaRPr lang="ru-RU" sz="1200" dirty="0"/>
          </a:p>
          <a:p>
            <a:r>
              <a:rPr lang="ru-RU" sz="1200" dirty="0"/>
              <a:t>Также обе платы имеют выводы для </a:t>
            </a:r>
            <a:r>
              <a:rPr lang="en-US" sz="1200" dirty="0"/>
              <a:t>I2C </a:t>
            </a:r>
            <a:r>
              <a:rPr lang="ru-RU" sz="1200" dirty="0"/>
              <a:t>(А4 и А5), что критически важно для проекта, так как через </a:t>
            </a:r>
            <a:r>
              <a:rPr lang="en-US" sz="1200" dirty="0"/>
              <a:t>I2C </a:t>
            </a:r>
            <a:r>
              <a:rPr lang="ru-RU" sz="1200" dirty="0"/>
              <a:t>будет осуществляться передача данных с </a:t>
            </a:r>
            <a:r>
              <a:rPr lang="en-US" sz="1200" dirty="0"/>
              <a:t>RTC </a:t>
            </a:r>
            <a:r>
              <a:rPr lang="ru-RU" sz="1200" dirty="0"/>
              <a:t>на плату. </a:t>
            </a:r>
          </a:p>
          <a:p>
            <a:r>
              <a:rPr lang="en-US" sz="1200" dirty="0"/>
              <a:t>Arduino Uno </a:t>
            </a:r>
            <a:r>
              <a:rPr lang="ru-RU" sz="1200" dirty="0"/>
              <a:t>и </a:t>
            </a:r>
            <a:r>
              <a:rPr lang="en-US" sz="1200" dirty="0"/>
              <a:t>Arduino Nano </a:t>
            </a:r>
            <a:r>
              <a:rPr lang="ru-RU" sz="1200" dirty="0"/>
              <a:t>имеют одинаковый рекомендуемый ток через каждый вывод – 20 миллиампер. Также для них одинаковый максимально допустимый ток через всю плату, равный 200 миллиампер. Эти параметры важно учесть, чтобы подобрать резисторы с соответствующим сопротивлением. </a:t>
            </a:r>
            <a:endParaRPr lang="en-US" sz="1200" dirty="0"/>
          </a:p>
          <a:p>
            <a:r>
              <a:rPr lang="ru-RU" sz="1200" dirty="0"/>
              <a:t>Главное различие для проекта состоит в размерах плат – </a:t>
            </a:r>
            <a:r>
              <a:rPr lang="en-US" sz="1200" dirty="0"/>
              <a:t>Arduino Uno </a:t>
            </a:r>
            <a:r>
              <a:rPr lang="ru-RU" sz="1200" dirty="0"/>
              <a:t>имеет габариты 69 мм на 53 мм, а </a:t>
            </a:r>
            <a:r>
              <a:rPr lang="en-US" sz="1200" dirty="0"/>
              <a:t>Arduino Nano </a:t>
            </a:r>
            <a:r>
              <a:rPr lang="ru-RU" sz="1200" dirty="0"/>
              <a:t>– 18 мм на 45 мм. В связи с этим, а также согласно указаниям научного руководителя для проекта была выбрана плата </a:t>
            </a:r>
            <a:r>
              <a:rPr lang="en-US" sz="1200" dirty="0"/>
              <a:t>Arduino Nano. </a:t>
            </a:r>
            <a:endParaRPr lang="ru-RU" sz="12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5069FE7-5C15-4CA2-ABD2-2C1BF8F53C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 lang="en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07684F8-4394-487F-8CF5-2DABE73E6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ru-RU"/>
              <a:t>Проектная практика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7061C07-5BA5-4FF3-8CAD-4A893F78A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1925" y="3335781"/>
            <a:ext cx="1428750" cy="142875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2EB621A-D664-4B05-9491-C21E106FB1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5157" y="1504950"/>
            <a:ext cx="1830388" cy="1830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594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43D3EB-7D83-44FD-B34B-B383253B8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522" y="590550"/>
            <a:ext cx="8485478" cy="857400"/>
          </a:xfrm>
        </p:spPr>
        <p:txBody>
          <a:bodyPr/>
          <a:lstStyle/>
          <a:p>
            <a:pPr algn="l"/>
            <a:r>
              <a:rPr lang="ru-RU" dirty="0"/>
              <a:t>Остальные компоненты для проекта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672C0F2-7108-4F49-AE11-5A51F505E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9134" y="1598662"/>
            <a:ext cx="8453866" cy="3155100"/>
          </a:xfrm>
        </p:spPr>
        <p:txBody>
          <a:bodyPr/>
          <a:lstStyle/>
          <a:p>
            <a:r>
              <a:rPr lang="ru-RU" sz="1200" dirty="0"/>
              <a:t>1) Источник сигнала о времени - часы реального времени (RTC), выдающие достаточно стабильный сигнал для работы часов;</a:t>
            </a:r>
          </a:p>
          <a:p>
            <a:endParaRPr lang="ru-RU" sz="1200" dirty="0"/>
          </a:p>
          <a:p>
            <a:r>
              <a:rPr lang="ru-RU" sz="1200" dirty="0"/>
              <a:t>2) </a:t>
            </a:r>
            <a:r>
              <a:rPr lang="ru-RU" sz="1200" dirty="0">
                <a:latin typeface="PT Root UI" panose="020B0303020202020204" pitchFamily="34" charset="-52"/>
                <a:ea typeface="PT Root UI" panose="020B0303020202020204" pitchFamily="34" charset="-52"/>
                <a:cs typeface="Times New Roman" panose="02020603050405020304" pitchFamily="18" charset="0"/>
              </a:rPr>
              <a:t>Преобразованный в двоичную форму сигнал выдается на панель индикации, представляющую каждый разряд (часы и минуты) в двоичном виде. Панель индикации представляет собой сборку из двух рядов светодиодов – 4 желтых и 6 красных, соединенных через резисторы сопротивлением 510 Ом с платой. </a:t>
            </a:r>
          </a:p>
          <a:p>
            <a:endParaRPr lang="ru-RU" sz="1200" dirty="0">
              <a:latin typeface="PT Root UI" panose="020B0303020202020204" pitchFamily="34" charset="-52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PT Root UI" panose="020B0303020202020204"/>
                <a:cs typeface="Times New Roman" panose="02020603050405020304" pitchFamily="18" charset="0"/>
              </a:rPr>
              <a:t>3) </a:t>
            </a:r>
            <a:r>
              <a:rPr lang="ru-RU" sz="1200" dirty="0">
                <a:latin typeface="PT Root UI" panose="020B0303020202020204"/>
                <a:cs typeface="Times New Roman" panose="02020603050405020304" pitchFamily="18" charset="0"/>
              </a:rPr>
              <a:t>Кнопка (2 </a:t>
            </a:r>
            <a:r>
              <a:rPr lang="ru-RU" sz="1200" dirty="0" err="1">
                <a:latin typeface="PT Root UI" panose="020B0303020202020204"/>
                <a:cs typeface="Times New Roman" panose="02020603050405020304" pitchFamily="18" charset="0"/>
              </a:rPr>
              <a:t>шт</a:t>
            </a:r>
            <a:r>
              <a:rPr lang="ru-RU" sz="1200" dirty="0">
                <a:latin typeface="PT Root UI" panose="020B0303020202020204"/>
                <a:cs typeface="Times New Roman" panose="02020603050405020304" pitchFamily="18" charset="0"/>
              </a:rPr>
              <a:t>) для установки времени</a:t>
            </a:r>
          </a:p>
          <a:p>
            <a:endParaRPr lang="ru-RU" sz="1200" dirty="0">
              <a:latin typeface="PT Root UI" panose="020B0303020202020204"/>
              <a:cs typeface="Times New Roman" panose="02020603050405020304" pitchFamily="18" charset="0"/>
            </a:endParaRPr>
          </a:p>
          <a:p>
            <a:r>
              <a:rPr lang="ru-RU" sz="1200" dirty="0">
                <a:latin typeface="PT Root UI" panose="020B0303020202020204"/>
                <a:cs typeface="Times New Roman" panose="02020603050405020304" pitchFamily="18" charset="0"/>
              </a:rPr>
              <a:t>4) Набор соединительных проводов</a:t>
            </a:r>
          </a:p>
          <a:p>
            <a:r>
              <a:rPr lang="ru-RU" sz="1200" dirty="0">
                <a:latin typeface="PT Root UI" panose="020B0303020202020204"/>
                <a:cs typeface="Times New Roman" panose="02020603050405020304" pitchFamily="18" charset="0"/>
              </a:rPr>
              <a:t>5) Макетная плата</a:t>
            </a:r>
          </a:p>
          <a:p>
            <a:endParaRPr lang="ru-RU" sz="1200" dirty="0">
              <a:latin typeface="+mj-lt"/>
            </a:endParaRPr>
          </a:p>
          <a:p>
            <a:endParaRPr lang="ru-RU" sz="1200" dirty="0">
              <a:latin typeface="+mj-lt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969EFB1-CB5A-4A50-B0E5-8C2A6B35E82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 lang="en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C537B2A-191C-4E0D-A607-887D6E3D6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ru-RU"/>
              <a:t>Проектная практика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6601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BB6B3D-6036-4CEF-9186-79D41B8E4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522" y="590550"/>
            <a:ext cx="8288078" cy="609600"/>
          </a:xfrm>
        </p:spPr>
        <p:txBody>
          <a:bodyPr/>
          <a:lstStyle/>
          <a:p>
            <a:pPr algn="l"/>
            <a:r>
              <a:rPr lang="ru-RU" dirty="0"/>
              <a:t>Фото остальных компонентов (1).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6D1A584-A285-4D4F-83B4-A16EE35E6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382" y="4095750"/>
            <a:ext cx="8279218" cy="685800"/>
          </a:xfrm>
        </p:spPr>
        <p:txBody>
          <a:bodyPr/>
          <a:lstStyle/>
          <a:p>
            <a:r>
              <a:rPr lang="ru-RU" sz="1200" dirty="0"/>
              <a:t>Слева изображены красные светодиоды, в центре – желтые, справа –</a:t>
            </a:r>
            <a:r>
              <a:rPr lang="en-US" sz="1200" dirty="0"/>
              <a:t> </a:t>
            </a:r>
            <a:r>
              <a:rPr lang="ru-RU" sz="1200" dirty="0"/>
              <a:t>кабель для питания </a:t>
            </a:r>
            <a:r>
              <a:rPr lang="en-US" sz="1200" dirty="0"/>
              <a:t>Arduino Nano</a:t>
            </a:r>
            <a:r>
              <a:rPr lang="ru-RU" sz="1200" dirty="0"/>
              <a:t> (</a:t>
            </a:r>
            <a:r>
              <a:rPr lang="en-US" sz="1200" dirty="0" err="1"/>
              <a:t>miniUSB</a:t>
            </a:r>
            <a:r>
              <a:rPr lang="en-US" sz="1200" dirty="0"/>
              <a:t>) </a:t>
            </a:r>
            <a:r>
              <a:rPr lang="ru-RU" sz="1200" dirty="0"/>
              <a:t>и резисторы на 510 Ом, которые будут использованы в проекте.   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515241B-E587-46A7-814B-334B510C7E5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 lang="en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42F9687-511E-4028-BE60-76887756C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ru-RU"/>
              <a:t>Проектная практика</a:t>
            </a:r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C46FC92-37BE-4D8F-83AD-CEF8EC7EEE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3" y="1223852"/>
            <a:ext cx="2606154" cy="287655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6DAA20D-B1C9-4379-A44B-91FFCF433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1223852"/>
            <a:ext cx="2556065" cy="279046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19D9903-50F4-42DD-A034-2AAFAA555B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2312" y="565962"/>
            <a:ext cx="2266950" cy="226695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8FD4635-ED40-4F52-B889-2E3CD3E061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6400" y="2408678"/>
            <a:ext cx="2924175" cy="160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83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76AF62-EEE6-435E-B91E-024BF39A2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522" y="389738"/>
            <a:ext cx="8485478" cy="810412"/>
          </a:xfrm>
        </p:spPr>
        <p:txBody>
          <a:bodyPr/>
          <a:lstStyle/>
          <a:p>
            <a:pPr algn="l"/>
            <a:r>
              <a:rPr lang="ru-RU" dirty="0"/>
              <a:t>Фото остальных компонентов (2).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8FF0129-835A-49C3-9DA1-EF4403D08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9134" y="4171950"/>
            <a:ext cx="8485478" cy="581812"/>
          </a:xfrm>
        </p:spPr>
        <p:txBody>
          <a:bodyPr/>
          <a:lstStyle/>
          <a:p>
            <a:r>
              <a:rPr lang="ru-RU" sz="1200" dirty="0"/>
              <a:t>Слева изображена макетная плата, на которой будут размещаться компоненты для проекта, в центре – соединительные провода, справа – </a:t>
            </a:r>
            <a:r>
              <a:rPr lang="en-US" sz="1200" dirty="0"/>
              <a:t>RTC.</a:t>
            </a:r>
            <a:endParaRPr lang="ru-RU" sz="12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6B28A65-46BB-47B5-B100-59BF6706A0B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 lang="en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16F5025-E1CE-4F2E-BB90-01CE9CC7A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ru-RU"/>
              <a:t>Проектная практика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5EC1058-379C-40C2-B971-AE199D1A2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971581" y="1472814"/>
            <a:ext cx="2743200" cy="1989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9F1997F-1E30-4D5A-B294-8C78664BF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139" y="1095862"/>
            <a:ext cx="3032089" cy="303208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322B76F-EC21-410C-AF5A-8A6029E113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5434" y="1095862"/>
            <a:ext cx="2836901" cy="3120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54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16E6DA-5334-4655-8E7D-5B53B2ADF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599" y="26342"/>
            <a:ext cx="4114800" cy="762000"/>
          </a:xfrm>
        </p:spPr>
        <p:txBody>
          <a:bodyPr/>
          <a:lstStyle/>
          <a:p>
            <a:pPr algn="l"/>
            <a:r>
              <a:rPr lang="ru-RU" dirty="0"/>
              <a:t>Схема проекта в </a:t>
            </a:r>
            <a:r>
              <a:rPr lang="en-US" dirty="0" err="1"/>
              <a:t>Tinkercad</a:t>
            </a:r>
            <a:r>
              <a:rPr lang="en-US" dirty="0"/>
              <a:t>.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357DFD0-0E95-4F81-AAED-856AD3B1C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 flipH="1">
            <a:off x="9448800" y="4095750"/>
            <a:ext cx="304800" cy="781972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54EFC21-920B-4DFE-A0F3-07402B7F298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 lang="en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22F8F42-6CD1-4F6C-9D59-7BBE443C6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ru-RU"/>
              <a:t>Проектная практика</a:t>
            </a:r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0D900D8-1EE1-4CD8-A407-70A2E0AF5F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666750"/>
            <a:ext cx="6943944" cy="409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046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FA4032-42D3-47A1-814D-07DAA5F4C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522" y="389738"/>
            <a:ext cx="6535478" cy="658012"/>
          </a:xfrm>
        </p:spPr>
        <p:txBody>
          <a:bodyPr/>
          <a:lstStyle/>
          <a:p>
            <a:pPr algn="l"/>
            <a:r>
              <a:rPr lang="ru-RU" dirty="0"/>
              <a:t>Установка времени – выбор способа реализации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DEDC41C-026F-4B36-A0C0-AE1D5BBD55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9134" y="1276350"/>
            <a:ext cx="8059478" cy="3477412"/>
          </a:xfrm>
        </p:spPr>
        <p:txBody>
          <a:bodyPr/>
          <a:lstStyle/>
          <a:p>
            <a:r>
              <a:rPr lang="ru-RU" sz="1200" dirty="0"/>
              <a:t>Для установки времени на часах есть несколько способов, наиболее известные из них – через модификацию программы (</a:t>
            </a:r>
            <a:r>
              <a:rPr lang="en-US" sz="1200" dirty="0"/>
              <a:t>COM-</a:t>
            </a:r>
            <a:r>
              <a:rPr lang="ru-RU" sz="1200" dirty="0"/>
              <a:t>порт) и с помощью кнопок. </a:t>
            </a:r>
          </a:p>
          <a:p>
            <a:endParaRPr lang="ru-RU" sz="1200" dirty="0"/>
          </a:p>
          <a:p>
            <a:r>
              <a:rPr lang="ru-RU" sz="1200" dirty="0"/>
              <a:t>Первый способ является надежным, но он имеет явный недостаток – для изменения времени необходимо подключить плату к компьютеру, а это не всегда бывает удобно. К тому же другие люди, кроме автора программного кода, или не имеющие специальных знаний, не смогут сразу понять, как именно установить время. </a:t>
            </a:r>
          </a:p>
          <a:p>
            <a:endParaRPr lang="ru-RU" sz="1200" dirty="0"/>
          </a:p>
          <a:p>
            <a:r>
              <a:rPr lang="ru-RU" sz="1200" dirty="0"/>
              <a:t>С другой стороны, у многих из нас есть наручные часы, установка времени на которых осуществляется с помощью двух кнопок. Менять время на таких часах просто и интуитивно понятно, нет необходимости разбираться в программном коде или редактировать его. К тому же, время можно изменить без доступа к компьютеру, прямо на часах. </a:t>
            </a:r>
          </a:p>
          <a:p>
            <a:endParaRPr lang="ru-RU" sz="1200" dirty="0"/>
          </a:p>
          <a:p>
            <a:r>
              <a:rPr lang="ru-RU" sz="1200" dirty="0"/>
              <a:t>Ввиду этих причин, а также в соответствии с указаниями научного руководителя, был выбран способ установки времени с помощью кнопок. 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CE188C8-8E9F-4C5B-A61F-D79C9A356D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 lang="en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4DBD089-50DD-4828-BEAA-EA176FCA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ru-RU"/>
              <a:t>Проектная практика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2464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176D52-C0CA-4E1C-8CC7-FA3BBD8F4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522" y="209550"/>
            <a:ext cx="8453866" cy="1066800"/>
          </a:xfrm>
        </p:spPr>
        <p:txBody>
          <a:bodyPr/>
          <a:lstStyle/>
          <a:p>
            <a:pPr algn="l"/>
            <a:r>
              <a:rPr lang="ru-RU" dirty="0"/>
              <a:t>Установка времени с помощью кнопок 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264267C-42CE-4270-AD87-FB2A57DC36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8345" y="1123950"/>
            <a:ext cx="6092455" cy="3124200"/>
          </a:xfrm>
        </p:spPr>
        <p:txBody>
          <a:bodyPr/>
          <a:lstStyle/>
          <a:p>
            <a:r>
              <a:rPr lang="ru-RU" sz="1200" dirty="0"/>
              <a:t>Инициализация </a:t>
            </a:r>
          </a:p>
          <a:p>
            <a:r>
              <a:rPr lang="ru-RU" sz="1200" dirty="0"/>
              <a:t>Существует несколько способов инициализации кнопок в библиотеке </a:t>
            </a:r>
            <a:r>
              <a:rPr lang="ru-RU" sz="1200" dirty="0" err="1"/>
              <a:t>GyverButton</a:t>
            </a:r>
            <a:r>
              <a:rPr lang="ru-RU" sz="1200" dirty="0"/>
              <a:t>. За кнопкой на протяжении всего выполнения программы необходимо закрепить один вывод платы. С другой стороны, в нашем проекте нет необходимости изменять тип кнопки и тип ее подключения. Ввиду этих факторов был выбран способ подключения с привязкой к </a:t>
            </a:r>
            <a:r>
              <a:rPr lang="ru-RU" sz="1200" dirty="0" err="1"/>
              <a:t>пину</a:t>
            </a:r>
            <a:r>
              <a:rPr lang="ru-RU" sz="1200" dirty="0"/>
              <a:t> и без указания типа. </a:t>
            </a:r>
          </a:p>
          <a:p>
            <a:endParaRPr lang="ru-RU" sz="1200" dirty="0"/>
          </a:p>
          <a:p>
            <a:r>
              <a:rPr lang="ru-RU" sz="1200" dirty="0"/>
              <a:t>Установка </a:t>
            </a:r>
          </a:p>
          <a:p>
            <a:r>
              <a:rPr lang="ru-RU" sz="1200" dirty="0"/>
              <a:t>Для установки времени на часах необходимо нажать и удерживать кнопку, в программном коде это обработано с помощью метода </a:t>
            </a:r>
            <a:r>
              <a:rPr lang="en-US" sz="1200" dirty="0" err="1"/>
              <a:t>isStep</a:t>
            </a:r>
            <a:r>
              <a:rPr lang="en-US" sz="1200" dirty="0"/>
              <a:t>(). </a:t>
            </a:r>
            <a:r>
              <a:rPr lang="ru-RU" sz="1200" dirty="0"/>
              <a:t>Далее светодиоды начнут быстро мигать по очереди, и тогда можно будет сделать одиночное (обрабатывается с помощью метода </a:t>
            </a:r>
            <a:r>
              <a:rPr lang="en-US" sz="1200" dirty="0" err="1"/>
              <a:t>isSingle</a:t>
            </a:r>
            <a:r>
              <a:rPr lang="en-US" sz="1200" dirty="0"/>
              <a:t>() </a:t>
            </a:r>
            <a:r>
              <a:rPr lang="ru-RU" sz="1200" dirty="0"/>
              <a:t>или </a:t>
            </a:r>
            <a:r>
              <a:rPr lang="en-US" sz="1200" dirty="0" err="1"/>
              <a:t>isPress</a:t>
            </a:r>
            <a:r>
              <a:rPr lang="en-US" sz="1200" dirty="0"/>
              <a:t>) </a:t>
            </a:r>
            <a:r>
              <a:rPr lang="ru-RU" sz="1200" dirty="0"/>
              <a:t>либо длительное нажатие для того, чтобы начать установку времени. После этого можно одиночными нажатиями добиться нужного количества часов или минут, добавляя их по одному с каждым нажатием. </a:t>
            </a:r>
          </a:p>
          <a:p>
            <a:r>
              <a:rPr lang="ru-RU" sz="1200" dirty="0"/>
              <a:t>На картинке справа изображен внешний вид кнопок</a:t>
            </a:r>
            <a:r>
              <a:rPr lang="en-US" sz="1200" dirty="0"/>
              <a:t> </a:t>
            </a:r>
            <a:r>
              <a:rPr lang="ru-RU" sz="1200" dirty="0"/>
              <a:t>для </a:t>
            </a:r>
            <a:r>
              <a:rPr lang="en-US" sz="1200" dirty="0"/>
              <a:t>Arduino</a:t>
            </a:r>
            <a:r>
              <a:rPr lang="ru-RU" sz="1200" dirty="0"/>
              <a:t>. 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B66DA7A-4708-4E13-9B0A-BAA08779C2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 lang="en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FB3DEEA-915D-4963-A947-A1BFD2087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ru-RU"/>
              <a:t>Проектная практика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99A23F9-952C-4703-A2F1-BBA8AE245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1466850"/>
            <a:ext cx="21336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54593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P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12033"/>
      </a:accent1>
      <a:accent2>
        <a:srgbClr val="4C656E"/>
      </a:accent2>
      <a:accent3>
        <a:srgbClr val="C7C8C7"/>
      </a:accent3>
      <a:accent4>
        <a:srgbClr val="DC7827"/>
      </a:accent4>
      <a:accent5>
        <a:srgbClr val="C32439"/>
      </a:accent5>
      <a:accent6>
        <a:srgbClr val="6BE0F2"/>
      </a:accent6>
      <a:hlink>
        <a:srgbClr val="0563C1"/>
      </a:hlink>
      <a:folHlink>
        <a:srgbClr val="954F72"/>
      </a:folHlink>
    </a:clrScheme>
    <a:fontScheme name="Классическая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4945</TotalTime>
  <Words>1241</Words>
  <Application>Microsoft Office PowerPoint</Application>
  <PresentationFormat>Экран (16:9)</PresentationFormat>
  <Paragraphs>105</Paragraphs>
  <Slides>13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PT Root UI</vt:lpstr>
      <vt:lpstr>PT Root UI Medium</vt:lpstr>
      <vt:lpstr>Тема Office</vt:lpstr>
      <vt:lpstr>РАЗРАБОТКА БИНАРНЫХ ЧАСОВ С ИНДИКАЦИЕЙ, ИМЕЮЩИХ СИНХРОНИЗАЦИЮ ВРЕМЕНИ ПО СЕТИ</vt:lpstr>
      <vt:lpstr>Цели и задачи проекта</vt:lpstr>
      <vt:lpstr>Сравнительная характеристика плат</vt:lpstr>
      <vt:lpstr>Остальные компоненты для проекта</vt:lpstr>
      <vt:lpstr>Фото остальных компонентов (1).</vt:lpstr>
      <vt:lpstr>Фото остальных компонентов (2).</vt:lpstr>
      <vt:lpstr>Схема проекта в Tinkercad.</vt:lpstr>
      <vt:lpstr>Установка времени – выбор способа реализации</vt:lpstr>
      <vt:lpstr>Установка времени с помощью кнопок </vt:lpstr>
      <vt:lpstr>Алгоритм действий в программном коде проекта</vt:lpstr>
      <vt:lpstr>Определение системного времени и парсинг данных в массив</vt:lpstr>
      <vt:lpstr>Установка пинов по времени для светодиодов, отражающих количество часов и минут</vt:lpstr>
      <vt:lpstr>Выводы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Gendalf</dc:creator>
  <cp:lastModifiedBy>Андрей Чернявский</cp:lastModifiedBy>
  <cp:revision>886</cp:revision>
  <dcterms:created xsi:type="dcterms:W3CDTF">2017-02-09T07:28:42Z</dcterms:created>
  <dcterms:modified xsi:type="dcterms:W3CDTF">2021-12-19T12:30:22Z</dcterms:modified>
</cp:coreProperties>
</file>